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Anton Italics" charset="1" panose="00000500000000000000"/>
      <p:regular r:id="rId14"/>
    </p:embeddedFont>
    <p:embeddedFont>
      <p:font typeface="Montserrat" charset="1" panose="00000500000000000000"/>
      <p:regular r:id="rId15"/>
    </p:embeddedFont>
    <p:embeddedFont>
      <p:font typeface="Montserrat Bold" charset="1" panose="00000800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14.jpe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sv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15.jpe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16.jpe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sv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17.jpe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8.jpe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8117112" y="-66478"/>
            <a:ext cx="14775575" cy="10353478"/>
          </a:xfrm>
          <a:custGeom>
            <a:avLst/>
            <a:gdLst/>
            <a:ahLst/>
            <a:cxnLst/>
            <a:rect r="r" b="b" t="t" l="l"/>
            <a:pathLst>
              <a:path h="10353478" w="14775575">
                <a:moveTo>
                  <a:pt x="0" y="0"/>
                </a:moveTo>
                <a:lnTo>
                  <a:pt x="14775574" y="0"/>
                </a:lnTo>
                <a:lnTo>
                  <a:pt x="14775574" y="10353478"/>
                </a:lnTo>
                <a:lnTo>
                  <a:pt x="0" y="10353478"/>
                </a:lnTo>
                <a:lnTo>
                  <a:pt x="0" y="0"/>
                </a:lnTo>
                <a:close/>
              </a:path>
            </a:pathLst>
          </a:custGeom>
          <a:blipFill>
            <a:blip r:embed="rId2"/>
            <a:stretch>
              <a:fillRect l="-5173" t="0" r="0" b="0"/>
            </a:stretch>
          </a:blipFill>
        </p:spPr>
      </p:sp>
      <p:sp>
        <p:nvSpPr>
          <p:cNvPr name="Freeform 3" id="3"/>
          <p:cNvSpPr/>
          <p:nvPr/>
        </p:nvSpPr>
        <p:spPr>
          <a:xfrm flipH="false" flipV="false" rot="5400000">
            <a:off x="3338277" y="503159"/>
            <a:ext cx="18561364" cy="9280682"/>
          </a:xfrm>
          <a:custGeom>
            <a:avLst/>
            <a:gdLst/>
            <a:ahLst/>
            <a:cxnLst/>
            <a:rect r="r" b="b" t="t" l="l"/>
            <a:pathLst>
              <a:path h="9280682" w="18561364">
                <a:moveTo>
                  <a:pt x="0" y="0"/>
                </a:moveTo>
                <a:lnTo>
                  <a:pt x="18561364" y="0"/>
                </a:lnTo>
                <a:lnTo>
                  <a:pt x="18561364" y="9280682"/>
                </a:lnTo>
                <a:lnTo>
                  <a:pt x="0" y="92806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94959" y="3052861"/>
            <a:ext cx="3972652" cy="4114800"/>
          </a:xfrm>
          <a:custGeom>
            <a:avLst/>
            <a:gdLst/>
            <a:ahLst/>
            <a:cxnLst/>
            <a:rect r="r" b="b" t="t" l="l"/>
            <a:pathLst>
              <a:path h="4114800" w="3972652">
                <a:moveTo>
                  <a:pt x="0" y="0"/>
                </a:moveTo>
                <a:lnTo>
                  <a:pt x="3972652" y="0"/>
                </a:lnTo>
                <a:lnTo>
                  <a:pt x="3972652" y="4114800"/>
                </a:lnTo>
                <a:lnTo>
                  <a:pt x="0" y="4114800"/>
                </a:lnTo>
                <a:lnTo>
                  <a:pt x="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94959" y="9822110"/>
            <a:ext cx="7520277" cy="464890"/>
          </a:xfrm>
          <a:custGeom>
            <a:avLst/>
            <a:gdLst/>
            <a:ahLst/>
            <a:cxnLst/>
            <a:rect r="r" b="b" t="t" l="l"/>
            <a:pathLst>
              <a:path h="464890" w="7520277">
                <a:moveTo>
                  <a:pt x="0" y="0"/>
                </a:moveTo>
                <a:lnTo>
                  <a:pt x="7520277" y="0"/>
                </a:lnTo>
                <a:lnTo>
                  <a:pt x="7520277" y="464890"/>
                </a:lnTo>
                <a:lnTo>
                  <a:pt x="0" y="4648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3779429" y="-213089"/>
            <a:ext cx="7315200" cy="1847088"/>
          </a:xfrm>
          <a:custGeom>
            <a:avLst/>
            <a:gdLst/>
            <a:ahLst/>
            <a:cxnLst/>
            <a:rect r="r" b="b" t="t" l="l"/>
            <a:pathLst>
              <a:path h="1847088" w="7315200">
                <a:moveTo>
                  <a:pt x="0" y="0"/>
                </a:moveTo>
                <a:lnTo>
                  <a:pt x="7315200" y="0"/>
                </a:lnTo>
                <a:lnTo>
                  <a:pt x="7315200" y="1847088"/>
                </a:lnTo>
                <a:lnTo>
                  <a:pt x="0" y="1847088"/>
                </a:lnTo>
                <a:lnTo>
                  <a:pt x="0" y="0"/>
                </a:lnTo>
                <a:close/>
              </a:path>
            </a:pathLst>
          </a:custGeom>
          <a:blipFill>
            <a:blip r:embed="rId9">
              <a:alphaModFix amt="50000"/>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7401926" y="9822110"/>
            <a:ext cx="7315200" cy="1847088"/>
          </a:xfrm>
          <a:custGeom>
            <a:avLst/>
            <a:gdLst/>
            <a:ahLst/>
            <a:cxnLst/>
            <a:rect r="r" b="b" t="t" l="l"/>
            <a:pathLst>
              <a:path h="1847088" w="7315200">
                <a:moveTo>
                  <a:pt x="0" y="0"/>
                </a:moveTo>
                <a:lnTo>
                  <a:pt x="7315200" y="0"/>
                </a:lnTo>
                <a:lnTo>
                  <a:pt x="7315200" y="1847088"/>
                </a:lnTo>
                <a:lnTo>
                  <a:pt x="0" y="1847088"/>
                </a:lnTo>
                <a:lnTo>
                  <a:pt x="0" y="0"/>
                </a:lnTo>
                <a:close/>
              </a:path>
            </a:pathLst>
          </a:custGeom>
          <a:blipFill>
            <a:blip r:embed="rId9">
              <a:alphaModFix amt="50000"/>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300858" y="33142"/>
            <a:ext cx="9068417" cy="2457743"/>
          </a:xfrm>
          <a:prstGeom prst="rect">
            <a:avLst/>
          </a:prstGeom>
        </p:spPr>
        <p:txBody>
          <a:bodyPr anchor="t" rtlCol="false" tIns="0" lIns="0" bIns="0" rIns="0">
            <a:spAutoFit/>
          </a:bodyPr>
          <a:lstStyle/>
          <a:p>
            <a:pPr algn="l">
              <a:lnSpc>
                <a:spcPts val="20049"/>
              </a:lnSpc>
              <a:spcBef>
                <a:spcPct val="0"/>
              </a:spcBef>
            </a:pPr>
            <a:r>
              <a:rPr lang="en-US" sz="14321" i="true">
                <a:solidFill>
                  <a:srgbClr val="5CE1E6"/>
                </a:solidFill>
                <a:latin typeface="Anton Italics"/>
                <a:ea typeface="Anton Italics"/>
                <a:cs typeface="Anton Italics"/>
                <a:sym typeface="Anton Italics"/>
              </a:rPr>
              <a:t>CARS : AUDI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421" t="0" r="-148" b="0"/>
            </a:stretch>
          </a:blipFill>
        </p:spPr>
      </p:sp>
      <p:sp>
        <p:nvSpPr>
          <p:cNvPr name="Freeform 3" id="3"/>
          <p:cNvSpPr/>
          <p:nvPr/>
        </p:nvSpPr>
        <p:spPr>
          <a:xfrm flipH="false" flipV="false" rot="0">
            <a:off x="12940461" y="9822110"/>
            <a:ext cx="7520277" cy="464890"/>
          </a:xfrm>
          <a:custGeom>
            <a:avLst/>
            <a:gdLst/>
            <a:ahLst/>
            <a:cxnLst/>
            <a:rect r="r" b="b" t="t" l="l"/>
            <a:pathLst>
              <a:path h="464890" w="7520277">
                <a:moveTo>
                  <a:pt x="0" y="0"/>
                </a:moveTo>
                <a:lnTo>
                  <a:pt x="7520277" y="0"/>
                </a:lnTo>
                <a:lnTo>
                  <a:pt x="7520277" y="464890"/>
                </a:lnTo>
                <a:lnTo>
                  <a:pt x="0" y="4648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25701" y="3645335"/>
            <a:ext cx="3508802" cy="4114800"/>
          </a:xfrm>
          <a:custGeom>
            <a:avLst/>
            <a:gdLst/>
            <a:ahLst/>
            <a:cxnLst/>
            <a:rect r="r" b="b" t="t" l="l"/>
            <a:pathLst>
              <a:path h="4114800" w="3508802">
                <a:moveTo>
                  <a:pt x="0" y="0"/>
                </a:moveTo>
                <a:lnTo>
                  <a:pt x="3508802" y="0"/>
                </a:lnTo>
                <a:lnTo>
                  <a:pt x="350880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75863" y="1189696"/>
            <a:ext cx="9068417" cy="2455638"/>
          </a:xfrm>
          <a:prstGeom prst="rect">
            <a:avLst/>
          </a:prstGeom>
        </p:spPr>
        <p:txBody>
          <a:bodyPr anchor="t" rtlCol="false" tIns="0" lIns="0" bIns="0" rIns="0">
            <a:spAutoFit/>
          </a:bodyPr>
          <a:lstStyle/>
          <a:p>
            <a:pPr algn="ctr">
              <a:lnSpc>
                <a:spcPts val="20049"/>
              </a:lnSpc>
              <a:spcBef>
                <a:spcPct val="0"/>
              </a:spcBef>
            </a:pPr>
            <a:r>
              <a:rPr lang="en-US" sz="14321" i="true">
                <a:solidFill>
                  <a:srgbClr val="5CE1E6"/>
                </a:solidFill>
                <a:latin typeface="Anton Italics"/>
                <a:ea typeface="Anton Italics"/>
                <a:cs typeface="Anton Italics"/>
                <a:sym typeface="Anton Italics"/>
              </a:rPr>
              <a:t>ABOUT </a:t>
            </a:r>
          </a:p>
        </p:txBody>
      </p:sp>
      <p:sp>
        <p:nvSpPr>
          <p:cNvPr name="TextBox 6" id="6"/>
          <p:cNvSpPr txBox="true"/>
          <p:nvPr/>
        </p:nvSpPr>
        <p:spPr>
          <a:xfrm rot="0">
            <a:off x="1745441" y="4364280"/>
            <a:ext cx="14223102" cy="1848947"/>
          </a:xfrm>
          <a:prstGeom prst="rect">
            <a:avLst/>
          </a:prstGeom>
        </p:spPr>
        <p:txBody>
          <a:bodyPr anchor="t" rtlCol="false" tIns="0" lIns="0" bIns="0" rIns="0">
            <a:spAutoFit/>
          </a:bodyPr>
          <a:lstStyle/>
          <a:p>
            <a:pPr algn="ctr">
              <a:lnSpc>
                <a:spcPts val="3708"/>
              </a:lnSpc>
            </a:pPr>
            <a:r>
              <a:rPr lang="en-US" sz="2648">
                <a:solidFill>
                  <a:srgbClr val="FFFFFF"/>
                </a:solidFill>
                <a:latin typeface="Montserrat"/>
                <a:ea typeface="Montserrat"/>
                <a:cs typeface="Montserrat"/>
                <a:sym typeface="Montserrat"/>
              </a:rPr>
              <a:t>This project scrapes Audi car listings from Cars24 across multiple cities, extracting key details like year, kilometers driven, fuel type, transmission, price, location, and number of owners. The data is structured for analysis, providing insights into used car trends.”</a:t>
            </a:r>
          </a:p>
        </p:txBody>
      </p:sp>
      <p:sp>
        <p:nvSpPr>
          <p:cNvPr name="Freeform 7" id="7"/>
          <p:cNvSpPr/>
          <p:nvPr/>
        </p:nvSpPr>
        <p:spPr>
          <a:xfrm flipH="true" flipV="false" rot="0">
            <a:off x="15504899" y="3086100"/>
            <a:ext cx="3508802" cy="4114800"/>
          </a:xfrm>
          <a:custGeom>
            <a:avLst/>
            <a:gdLst/>
            <a:ahLst/>
            <a:cxnLst/>
            <a:rect r="r" b="b" t="t" l="l"/>
            <a:pathLst>
              <a:path h="4114800" w="3508802">
                <a:moveTo>
                  <a:pt x="3508802" y="0"/>
                </a:moveTo>
                <a:lnTo>
                  <a:pt x="0" y="0"/>
                </a:lnTo>
                <a:lnTo>
                  <a:pt x="0" y="4114800"/>
                </a:lnTo>
                <a:lnTo>
                  <a:pt x="3508802" y="4114800"/>
                </a:lnTo>
                <a:lnTo>
                  <a:pt x="3508802"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2014697" y="0"/>
            <a:ext cx="7520277" cy="464890"/>
          </a:xfrm>
          <a:custGeom>
            <a:avLst/>
            <a:gdLst/>
            <a:ahLst/>
            <a:cxnLst/>
            <a:rect r="r" b="b" t="t" l="l"/>
            <a:pathLst>
              <a:path h="464890" w="7520277">
                <a:moveTo>
                  <a:pt x="0" y="0"/>
                </a:moveTo>
                <a:lnTo>
                  <a:pt x="7520277" y="0"/>
                </a:lnTo>
                <a:lnTo>
                  <a:pt x="7520277" y="464890"/>
                </a:lnTo>
                <a:lnTo>
                  <a:pt x="0" y="4648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743686" y="4469258"/>
            <a:ext cx="396278" cy="396278"/>
            <a:chOff x="0" y="0"/>
            <a:chExt cx="104369" cy="104369"/>
          </a:xfrm>
        </p:grpSpPr>
        <p:sp>
          <p:nvSpPr>
            <p:cNvPr name="Freeform 3" id="3"/>
            <p:cNvSpPr/>
            <p:nvPr/>
          </p:nvSpPr>
          <p:spPr>
            <a:xfrm flipH="false" flipV="false" rot="0">
              <a:off x="0" y="0"/>
              <a:ext cx="104369" cy="104369"/>
            </a:xfrm>
            <a:custGeom>
              <a:avLst/>
              <a:gdLst/>
              <a:ahLst/>
              <a:cxnLst/>
              <a:rect r="r" b="b" t="t" l="l"/>
              <a:pathLst>
                <a:path h="104369" w="104369">
                  <a:moveTo>
                    <a:pt x="0" y="0"/>
                  </a:moveTo>
                  <a:lnTo>
                    <a:pt x="104369" y="0"/>
                  </a:lnTo>
                  <a:lnTo>
                    <a:pt x="104369" y="104369"/>
                  </a:lnTo>
                  <a:lnTo>
                    <a:pt x="0" y="104369"/>
                  </a:lnTo>
                  <a:close/>
                </a:path>
              </a:pathLst>
            </a:custGeom>
            <a:solidFill>
              <a:srgbClr val="5CE1E6"/>
            </a:solidFill>
          </p:spPr>
        </p:sp>
        <p:sp>
          <p:nvSpPr>
            <p:cNvPr name="TextBox 4" id="4"/>
            <p:cNvSpPr txBox="true"/>
            <p:nvPr/>
          </p:nvSpPr>
          <p:spPr>
            <a:xfrm>
              <a:off x="0" y="-28575"/>
              <a:ext cx="104369" cy="132944"/>
            </a:xfrm>
            <a:prstGeom prst="rect">
              <a:avLst/>
            </a:prstGeom>
          </p:spPr>
          <p:txBody>
            <a:bodyPr anchor="ctr" rtlCol="false" tIns="50800" lIns="50800" bIns="50800" rIns="50800"/>
            <a:lstStyle/>
            <a:p>
              <a:pPr algn="ctr">
                <a:lnSpc>
                  <a:spcPts val="2095"/>
                </a:lnSpc>
              </a:pPr>
            </a:p>
          </p:txBody>
        </p:sp>
      </p:grpSp>
      <p:grpSp>
        <p:nvGrpSpPr>
          <p:cNvPr name="Group 5" id="5"/>
          <p:cNvGrpSpPr/>
          <p:nvPr/>
        </p:nvGrpSpPr>
        <p:grpSpPr>
          <a:xfrm rot="0">
            <a:off x="743686" y="7342486"/>
            <a:ext cx="396278" cy="396278"/>
            <a:chOff x="0" y="0"/>
            <a:chExt cx="104369" cy="104369"/>
          </a:xfrm>
        </p:grpSpPr>
        <p:sp>
          <p:nvSpPr>
            <p:cNvPr name="Freeform 6" id="6"/>
            <p:cNvSpPr/>
            <p:nvPr/>
          </p:nvSpPr>
          <p:spPr>
            <a:xfrm flipH="false" flipV="false" rot="0">
              <a:off x="0" y="0"/>
              <a:ext cx="104369" cy="104369"/>
            </a:xfrm>
            <a:custGeom>
              <a:avLst/>
              <a:gdLst/>
              <a:ahLst/>
              <a:cxnLst/>
              <a:rect r="r" b="b" t="t" l="l"/>
              <a:pathLst>
                <a:path h="104369" w="104369">
                  <a:moveTo>
                    <a:pt x="0" y="0"/>
                  </a:moveTo>
                  <a:lnTo>
                    <a:pt x="104369" y="0"/>
                  </a:lnTo>
                  <a:lnTo>
                    <a:pt x="104369" y="104369"/>
                  </a:lnTo>
                  <a:lnTo>
                    <a:pt x="0" y="104369"/>
                  </a:lnTo>
                  <a:close/>
                </a:path>
              </a:pathLst>
            </a:custGeom>
            <a:solidFill>
              <a:srgbClr val="5CE1E6"/>
            </a:solidFill>
          </p:spPr>
        </p:sp>
        <p:sp>
          <p:nvSpPr>
            <p:cNvPr name="TextBox 7" id="7"/>
            <p:cNvSpPr txBox="true"/>
            <p:nvPr/>
          </p:nvSpPr>
          <p:spPr>
            <a:xfrm>
              <a:off x="0" y="-28575"/>
              <a:ext cx="104369" cy="132944"/>
            </a:xfrm>
            <a:prstGeom prst="rect">
              <a:avLst/>
            </a:prstGeom>
          </p:spPr>
          <p:txBody>
            <a:bodyPr anchor="ctr" rtlCol="false" tIns="50800" lIns="50800" bIns="50800" rIns="50800"/>
            <a:lstStyle/>
            <a:p>
              <a:pPr algn="ctr">
                <a:lnSpc>
                  <a:spcPts val="2095"/>
                </a:lnSpc>
              </a:pPr>
            </a:p>
          </p:txBody>
        </p:sp>
      </p:grpSp>
      <p:grpSp>
        <p:nvGrpSpPr>
          <p:cNvPr name="Group 8" id="8"/>
          <p:cNvGrpSpPr/>
          <p:nvPr/>
        </p:nvGrpSpPr>
        <p:grpSpPr>
          <a:xfrm rot="0">
            <a:off x="11285347" y="0"/>
            <a:ext cx="7002653" cy="10287000"/>
            <a:chOff x="0" y="0"/>
            <a:chExt cx="1084894" cy="1593725"/>
          </a:xfrm>
        </p:grpSpPr>
        <p:sp>
          <p:nvSpPr>
            <p:cNvPr name="Freeform 9" id="9"/>
            <p:cNvSpPr/>
            <p:nvPr/>
          </p:nvSpPr>
          <p:spPr>
            <a:xfrm flipH="false" flipV="false" rot="0">
              <a:off x="0" y="0"/>
              <a:ext cx="1084894" cy="1593725"/>
            </a:xfrm>
            <a:custGeom>
              <a:avLst/>
              <a:gdLst/>
              <a:ahLst/>
              <a:cxnLst/>
              <a:rect r="r" b="b" t="t" l="l"/>
              <a:pathLst>
                <a:path h="1593725" w="1084894">
                  <a:moveTo>
                    <a:pt x="0" y="0"/>
                  </a:moveTo>
                  <a:lnTo>
                    <a:pt x="1084894" y="0"/>
                  </a:lnTo>
                  <a:lnTo>
                    <a:pt x="1084894" y="1593725"/>
                  </a:lnTo>
                  <a:lnTo>
                    <a:pt x="0" y="1593725"/>
                  </a:lnTo>
                  <a:close/>
                </a:path>
              </a:pathLst>
            </a:custGeom>
            <a:blipFill>
              <a:blip r:embed="rId2"/>
              <a:stretch>
                <a:fillRect l="-86268" t="0" r="-48774" b="0"/>
              </a:stretch>
            </a:blipFill>
          </p:spPr>
        </p:sp>
      </p:grpSp>
      <p:sp>
        <p:nvSpPr>
          <p:cNvPr name="Freeform 10" id="10"/>
          <p:cNvSpPr/>
          <p:nvPr/>
        </p:nvSpPr>
        <p:spPr>
          <a:xfrm flipH="false" flipV="false" rot="5400000">
            <a:off x="7776110" y="2474240"/>
            <a:ext cx="10677038" cy="5338519"/>
          </a:xfrm>
          <a:custGeom>
            <a:avLst/>
            <a:gdLst/>
            <a:ahLst/>
            <a:cxnLst/>
            <a:rect r="r" b="b" t="t" l="l"/>
            <a:pathLst>
              <a:path h="5338519" w="10677038">
                <a:moveTo>
                  <a:pt x="0" y="0"/>
                </a:moveTo>
                <a:lnTo>
                  <a:pt x="10677038" y="0"/>
                </a:lnTo>
                <a:lnTo>
                  <a:pt x="10677038" y="5338520"/>
                </a:lnTo>
                <a:lnTo>
                  <a:pt x="0" y="53385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376131" y="-43780"/>
            <a:ext cx="9068417" cy="2455638"/>
          </a:xfrm>
          <a:prstGeom prst="rect">
            <a:avLst/>
          </a:prstGeom>
        </p:spPr>
        <p:txBody>
          <a:bodyPr anchor="t" rtlCol="false" tIns="0" lIns="0" bIns="0" rIns="0">
            <a:spAutoFit/>
          </a:bodyPr>
          <a:lstStyle/>
          <a:p>
            <a:pPr algn="ctr">
              <a:lnSpc>
                <a:spcPts val="20049"/>
              </a:lnSpc>
              <a:spcBef>
                <a:spcPct val="0"/>
              </a:spcBef>
            </a:pPr>
            <a:r>
              <a:rPr lang="en-US" sz="14321" i="true">
                <a:solidFill>
                  <a:srgbClr val="5CE1E6"/>
                </a:solidFill>
                <a:latin typeface="Anton Italics"/>
                <a:ea typeface="Anton Italics"/>
                <a:cs typeface="Anton Italics"/>
                <a:sym typeface="Anton Italics"/>
              </a:rPr>
              <a:t>MISSION</a:t>
            </a:r>
          </a:p>
        </p:txBody>
      </p:sp>
      <p:sp>
        <p:nvSpPr>
          <p:cNvPr name="TextBox 12" id="12"/>
          <p:cNvSpPr txBox="true"/>
          <p:nvPr/>
        </p:nvSpPr>
        <p:spPr>
          <a:xfrm rot="0">
            <a:off x="1533346" y="4421633"/>
            <a:ext cx="6099129" cy="1943649"/>
          </a:xfrm>
          <a:prstGeom prst="rect">
            <a:avLst/>
          </a:prstGeom>
        </p:spPr>
        <p:txBody>
          <a:bodyPr anchor="t" rtlCol="false" tIns="0" lIns="0" bIns="0" rIns="0">
            <a:spAutoFit/>
          </a:bodyPr>
          <a:lstStyle/>
          <a:p>
            <a:pPr algn="just">
              <a:lnSpc>
                <a:spcPts val="3119"/>
              </a:lnSpc>
            </a:pPr>
            <a:r>
              <a:rPr lang="en-US" sz="2228">
                <a:solidFill>
                  <a:srgbClr val="FFFFFF"/>
                </a:solidFill>
                <a:latin typeface="Montserrat"/>
                <a:ea typeface="Montserrat"/>
                <a:cs typeface="Montserrat"/>
                <a:sym typeface="Montserrat"/>
              </a:rPr>
              <a:t>To build a reliable, automated system for gathering and analyzing used car data, providing insights that help buyers, sellers, and analysts understand trends in the used car market efficiently.”</a:t>
            </a:r>
          </a:p>
        </p:txBody>
      </p:sp>
      <p:sp>
        <p:nvSpPr>
          <p:cNvPr name="TextBox 13" id="13"/>
          <p:cNvSpPr txBox="true"/>
          <p:nvPr/>
        </p:nvSpPr>
        <p:spPr>
          <a:xfrm rot="0">
            <a:off x="1354118" y="7285336"/>
            <a:ext cx="6457584" cy="2092722"/>
          </a:xfrm>
          <a:prstGeom prst="rect">
            <a:avLst/>
          </a:prstGeom>
        </p:spPr>
        <p:txBody>
          <a:bodyPr anchor="t" rtlCol="false" tIns="0" lIns="0" bIns="0" rIns="0">
            <a:spAutoFit/>
          </a:bodyPr>
          <a:lstStyle/>
          <a:p>
            <a:pPr algn="just">
              <a:lnSpc>
                <a:spcPts val="3303"/>
              </a:lnSpc>
            </a:pPr>
            <a:r>
              <a:rPr lang="en-US" sz="2359">
                <a:solidFill>
                  <a:srgbClr val="FFFFFF"/>
                </a:solidFill>
                <a:latin typeface="Montserrat"/>
                <a:ea typeface="Montserrat"/>
                <a:cs typeface="Montserrat"/>
                <a:sym typeface="Montserrat"/>
              </a:rPr>
              <a:t>To extract accurate Audi car details from Cars24, clean and organize the data, and enable meaningful analysis of prices, mileage, fuel types, transmission, locations, and ownership patterns.”</a:t>
            </a:r>
          </a:p>
        </p:txBody>
      </p:sp>
      <p:sp>
        <p:nvSpPr>
          <p:cNvPr name="TextBox 14" id="14"/>
          <p:cNvSpPr txBox="true"/>
          <p:nvPr/>
        </p:nvSpPr>
        <p:spPr>
          <a:xfrm rot="0">
            <a:off x="743686" y="2809792"/>
            <a:ext cx="4880709" cy="671631"/>
          </a:xfrm>
          <a:prstGeom prst="rect">
            <a:avLst/>
          </a:prstGeom>
        </p:spPr>
        <p:txBody>
          <a:bodyPr anchor="t" rtlCol="false" tIns="0" lIns="0" bIns="0" rIns="0">
            <a:spAutoFit/>
          </a:bodyPr>
          <a:lstStyle/>
          <a:p>
            <a:pPr algn="l">
              <a:lnSpc>
                <a:spcPts val="5675"/>
              </a:lnSpc>
            </a:pPr>
            <a:r>
              <a:rPr lang="en-US" b="true" sz="4053">
                <a:solidFill>
                  <a:srgbClr val="FFFFFF"/>
                </a:solidFill>
                <a:latin typeface="Montserrat Bold"/>
                <a:ea typeface="Montserrat Bold"/>
                <a:cs typeface="Montserrat Bold"/>
                <a:sym typeface="Montserrat Bold"/>
              </a:rPr>
              <a:t>WEB SCRAPPING</a:t>
            </a:r>
          </a:p>
        </p:txBody>
      </p:sp>
      <p:sp>
        <p:nvSpPr>
          <p:cNvPr name="Freeform 15" id="15"/>
          <p:cNvSpPr/>
          <p:nvPr/>
        </p:nvSpPr>
        <p:spPr>
          <a:xfrm flipH="false" flipV="false" rot="0">
            <a:off x="13114629" y="0"/>
            <a:ext cx="7520277" cy="464890"/>
          </a:xfrm>
          <a:custGeom>
            <a:avLst/>
            <a:gdLst/>
            <a:ahLst/>
            <a:cxnLst/>
            <a:rect r="r" b="b" t="t" l="l"/>
            <a:pathLst>
              <a:path h="464890" w="7520277">
                <a:moveTo>
                  <a:pt x="0" y="0"/>
                </a:moveTo>
                <a:lnTo>
                  <a:pt x="7520277" y="0"/>
                </a:lnTo>
                <a:lnTo>
                  <a:pt x="7520277" y="464890"/>
                </a:lnTo>
                <a:lnTo>
                  <a:pt x="0" y="4648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9559567" y="9363456"/>
            <a:ext cx="7315200" cy="1847088"/>
          </a:xfrm>
          <a:custGeom>
            <a:avLst/>
            <a:gdLst/>
            <a:ahLst/>
            <a:cxnLst/>
            <a:rect r="r" b="b" t="t" l="l"/>
            <a:pathLst>
              <a:path h="1847088" w="7315200">
                <a:moveTo>
                  <a:pt x="0" y="0"/>
                </a:moveTo>
                <a:lnTo>
                  <a:pt x="7315200" y="0"/>
                </a:lnTo>
                <a:lnTo>
                  <a:pt x="7315200" y="1847088"/>
                </a:lnTo>
                <a:lnTo>
                  <a:pt x="0" y="1847088"/>
                </a:lnTo>
                <a:lnTo>
                  <a:pt x="0" y="0"/>
                </a:lnTo>
                <a:close/>
              </a:path>
            </a:pathLst>
          </a:custGeom>
          <a:blipFill>
            <a:blip r:embed="rId7">
              <a:alphaModFix amt="50000"/>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593045" y="776150"/>
            <a:ext cx="9968669" cy="1510788"/>
          </a:xfrm>
          <a:prstGeom prst="rect">
            <a:avLst/>
          </a:prstGeom>
        </p:spPr>
        <p:txBody>
          <a:bodyPr anchor="t" rtlCol="false" tIns="0" lIns="0" bIns="0" rIns="0">
            <a:spAutoFit/>
          </a:bodyPr>
          <a:lstStyle/>
          <a:p>
            <a:pPr algn="l">
              <a:lnSpc>
                <a:spcPts val="11790"/>
              </a:lnSpc>
            </a:pPr>
            <a:r>
              <a:rPr lang="en-US" sz="10252" i="true">
                <a:solidFill>
                  <a:srgbClr val="5CE1E6"/>
                </a:solidFill>
                <a:latin typeface="Anton Italics"/>
                <a:ea typeface="Anton Italics"/>
                <a:cs typeface="Anton Italics"/>
                <a:sym typeface="Anton Italics"/>
              </a:rPr>
              <a:t>VEHICLE SELECETION</a:t>
            </a:r>
          </a:p>
        </p:txBody>
      </p:sp>
      <p:sp>
        <p:nvSpPr>
          <p:cNvPr name="Freeform 3" id="3"/>
          <p:cNvSpPr/>
          <p:nvPr/>
        </p:nvSpPr>
        <p:spPr>
          <a:xfrm flipH="false" flipV="false" rot="0">
            <a:off x="-1142872" y="2085824"/>
            <a:ext cx="3972652" cy="4114800"/>
          </a:xfrm>
          <a:custGeom>
            <a:avLst/>
            <a:gdLst/>
            <a:ahLst/>
            <a:cxnLst/>
            <a:rect r="r" b="b" t="t" l="l"/>
            <a:pathLst>
              <a:path h="4114800" w="3972652">
                <a:moveTo>
                  <a:pt x="0" y="0"/>
                </a:moveTo>
                <a:lnTo>
                  <a:pt x="3972652" y="0"/>
                </a:lnTo>
                <a:lnTo>
                  <a:pt x="3972652"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1285347" y="0"/>
            <a:ext cx="7002653" cy="10287000"/>
            <a:chOff x="0" y="0"/>
            <a:chExt cx="1084894" cy="1593725"/>
          </a:xfrm>
        </p:grpSpPr>
        <p:sp>
          <p:nvSpPr>
            <p:cNvPr name="Freeform 5" id="5"/>
            <p:cNvSpPr/>
            <p:nvPr/>
          </p:nvSpPr>
          <p:spPr>
            <a:xfrm flipH="true" flipV="false" rot="0">
              <a:off x="0" y="0"/>
              <a:ext cx="1084894" cy="1593725"/>
            </a:xfrm>
            <a:custGeom>
              <a:avLst/>
              <a:gdLst/>
              <a:ahLst/>
              <a:cxnLst/>
              <a:rect r="r" b="b" t="t" l="l"/>
              <a:pathLst>
                <a:path h="1593725" w="1084894">
                  <a:moveTo>
                    <a:pt x="1084894" y="0"/>
                  </a:moveTo>
                  <a:lnTo>
                    <a:pt x="0" y="0"/>
                  </a:lnTo>
                  <a:lnTo>
                    <a:pt x="0" y="1593725"/>
                  </a:lnTo>
                  <a:lnTo>
                    <a:pt x="1084894" y="1593725"/>
                  </a:lnTo>
                  <a:close/>
                </a:path>
              </a:pathLst>
            </a:custGeom>
            <a:blipFill>
              <a:blip r:embed="rId4"/>
              <a:stretch>
                <a:fillRect l="-60244" t="0" r="-60244" b="0"/>
              </a:stretch>
            </a:blipFill>
          </p:spPr>
        </p:sp>
      </p:grpSp>
      <p:sp>
        <p:nvSpPr>
          <p:cNvPr name="Freeform 6" id="6"/>
          <p:cNvSpPr/>
          <p:nvPr/>
        </p:nvSpPr>
        <p:spPr>
          <a:xfrm flipH="false" flipV="false" rot="5400000">
            <a:off x="8203558" y="2474240"/>
            <a:ext cx="10677038" cy="5338519"/>
          </a:xfrm>
          <a:custGeom>
            <a:avLst/>
            <a:gdLst/>
            <a:ahLst/>
            <a:cxnLst/>
            <a:rect r="r" b="b" t="t" l="l"/>
            <a:pathLst>
              <a:path h="5338519" w="10677038">
                <a:moveTo>
                  <a:pt x="0" y="0"/>
                </a:moveTo>
                <a:lnTo>
                  <a:pt x="10677038" y="0"/>
                </a:lnTo>
                <a:lnTo>
                  <a:pt x="10677038" y="5338520"/>
                </a:lnTo>
                <a:lnTo>
                  <a:pt x="0" y="53385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843454" y="3545560"/>
            <a:ext cx="12728092" cy="2655063"/>
          </a:xfrm>
          <a:prstGeom prst="rect">
            <a:avLst/>
          </a:prstGeom>
        </p:spPr>
        <p:txBody>
          <a:bodyPr anchor="t" rtlCol="false" tIns="0" lIns="0" bIns="0" rIns="0">
            <a:spAutoFit/>
          </a:bodyPr>
          <a:lstStyle/>
          <a:p>
            <a:pPr algn="l">
              <a:lnSpc>
                <a:spcPts val="4269"/>
              </a:lnSpc>
            </a:pPr>
            <a:r>
              <a:rPr lang="en-US" sz="3049">
                <a:solidFill>
                  <a:srgbClr val="FFFFFF"/>
                </a:solidFill>
                <a:latin typeface="Montserrat"/>
                <a:ea typeface="Montserrat"/>
                <a:cs typeface="Montserrat"/>
                <a:sym typeface="Montserrat"/>
              </a:rPr>
              <a:t>“We focus on Audi cars listed on Cars24 in three major cities: Mumbai, Chennai, and Bangalore. Only relevant details such as year of manufacture, kilometers driven, fuel type, transmission, price, location, and number of owners are extracted to ensure meaningful analysis</a:t>
            </a:r>
          </a:p>
        </p:txBody>
      </p:sp>
      <p:sp>
        <p:nvSpPr>
          <p:cNvPr name="Freeform 8" id="8"/>
          <p:cNvSpPr/>
          <p:nvPr/>
        </p:nvSpPr>
        <p:spPr>
          <a:xfrm flipH="false" flipV="false" rot="0">
            <a:off x="12940461" y="9822110"/>
            <a:ext cx="7520277" cy="464890"/>
          </a:xfrm>
          <a:custGeom>
            <a:avLst/>
            <a:gdLst/>
            <a:ahLst/>
            <a:cxnLst/>
            <a:rect r="r" b="b" t="t" l="l"/>
            <a:pathLst>
              <a:path h="464890" w="7520277">
                <a:moveTo>
                  <a:pt x="0" y="0"/>
                </a:moveTo>
                <a:lnTo>
                  <a:pt x="7520277" y="0"/>
                </a:lnTo>
                <a:lnTo>
                  <a:pt x="7520277" y="464890"/>
                </a:lnTo>
                <a:lnTo>
                  <a:pt x="0" y="4648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3145538" y="-195019"/>
            <a:ext cx="7315200" cy="1847088"/>
          </a:xfrm>
          <a:custGeom>
            <a:avLst/>
            <a:gdLst/>
            <a:ahLst/>
            <a:cxnLst/>
            <a:rect r="r" b="b" t="t" l="l"/>
            <a:pathLst>
              <a:path h="1847088" w="7315200">
                <a:moveTo>
                  <a:pt x="0" y="0"/>
                </a:moveTo>
                <a:lnTo>
                  <a:pt x="7315200" y="0"/>
                </a:lnTo>
                <a:lnTo>
                  <a:pt x="7315200" y="1847088"/>
                </a:lnTo>
                <a:lnTo>
                  <a:pt x="0" y="1847088"/>
                </a:lnTo>
                <a:lnTo>
                  <a:pt x="0" y="0"/>
                </a:lnTo>
                <a:close/>
              </a:path>
            </a:pathLst>
          </a:custGeom>
          <a:blipFill>
            <a:blip r:embed="rId9">
              <a:alphaModFix amt="50000"/>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318981" y="496799"/>
            <a:ext cx="9068417" cy="2110240"/>
          </a:xfrm>
          <a:prstGeom prst="rect">
            <a:avLst/>
          </a:prstGeom>
        </p:spPr>
        <p:txBody>
          <a:bodyPr anchor="t" rtlCol="false" tIns="0" lIns="0" bIns="0" rIns="0">
            <a:spAutoFit/>
          </a:bodyPr>
          <a:lstStyle/>
          <a:p>
            <a:pPr algn="l">
              <a:lnSpc>
                <a:spcPts val="16469"/>
              </a:lnSpc>
            </a:pPr>
            <a:r>
              <a:rPr lang="en-US" sz="14321" i="true">
                <a:solidFill>
                  <a:srgbClr val="5CE1E6"/>
                </a:solidFill>
                <a:latin typeface="Anton Italics"/>
                <a:ea typeface="Anton Italics"/>
                <a:cs typeface="Anton Italics"/>
                <a:sym typeface="Anton Italics"/>
              </a:rPr>
              <a:t>TOOLS :</a:t>
            </a:r>
          </a:p>
        </p:txBody>
      </p:sp>
      <p:sp>
        <p:nvSpPr>
          <p:cNvPr name="Freeform 3" id="3"/>
          <p:cNvSpPr/>
          <p:nvPr/>
        </p:nvSpPr>
        <p:spPr>
          <a:xfrm flipH="false" flipV="false" rot="0">
            <a:off x="-1114880" y="5143500"/>
            <a:ext cx="3972652" cy="4114800"/>
          </a:xfrm>
          <a:custGeom>
            <a:avLst/>
            <a:gdLst/>
            <a:ahLst/>
            <a:cxnLst/>
            <a:rect r="r" b="b" t="t" l="l"/>
            <a:pathLst>
              <a:path h="4114800" w="3972652">
                <a:moveTo>
                  <a:pt x="0" y="0"/>
                </a:moveTo>
                <a:lnTo>
                  <a:pt x="3972652" y="0"/>
                </a:lnTo>
                <a:lnTo>
                  <a:pt x="3972652"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249641" y="0"/>
            <a:ext cx="8038359" cy="10287000"/>
            <a:chOff x="0" y="0"/>
            <a:chExt cx="1245352" cy="1593725"/>
          </a:xfrm>
        </p:grpSpPr>
        <p:sp>
          <p:nvSpPr>
            <p:cNvPr name="Freeform 5" id="5"/>
            <p:cNvSpPr/>
            <p:nvPr/>
          </p:nvSpPr>
          <p:spPr>
            <a:xfrm flipH="false" flipV="false" rot="0">
              <a:off x="0" y="0"/>
              <a:ext cx="1245352" cy="1593725"/>
            </a:xfrm>
            <a:custGeom>
              <a:avLst/>
              <a:gdLst/>
              <a:ahLst/>
              <a:cxnLst/>
              <a:rect r="r" b="b" t="t" l="l"/>
              <a:pathLst>
                <a:path h="1593725" w="1245352">
                  <a:moveTo>
                    <a:pt x="0" y="0"/>
                  </a:moveTo>
                  <a:lnTo>
                    <a:pt x="1245352" y="0"/>
                  </a:lnTo>
                  <a:lnTo>
                    <a:pt x="1245352" y="1593725"/>
                  </a:lnTo>
                  <a:lnTo>
                    <a:pt x="0" y="1593725"/>
                  </a:lnTo>
                  <a:close/>
                </a:path>
              </a:pathLst>
            </a:custGeom>
            <a:blipFill>
              <a:blip r:embed="rId4"/>
              <a:stretch>
                <a:fillRect l="-37530" t="0" r="-55638" b="0"/>
              </a:stretch>
            </a:blipFill>
          </p:spPr>
        </p:sp>
      </p:grpSp>
      <p:sp>
        <p:nvSpPr>
          <p:cNvPr name="Freeform 6" id="6"/>
          <p:cNvSpPr/>
          <p:nvPr/>
        </p:nvSpPr>
        <p:spPr>
          <a:xfrm flipH="false" flipV="false" rot="5400000">
            <a:off x="7580381" y="2474240"/>
            <a:ext cx="10677038" cy="5338519"/>
          </a:xfrm>
          <a:custGeom>
            <a:avLst/>
            <a:gdLst/>
            <a:ahLst/>
            <a:cxnLst/>
            <a:rect r="r" b="b" t="t" l="l"/>
            <a:pathLst>
              <a:path h="5338519" w="10677038">
                <a:moveTo>
                  <a:pt x="0" y="0"/>
                </a:moveTo>
                <a:lnTo>
                  <a:pt x="10677038" y="0"/>
                </a:lnTo>
                <a:lnTo>
                  <a:pt x="10677038" y="5338520"/>
                </a:lnTo>
                <a:lnTo>
                  <a:pt x="0" y="53385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3145538" y="-195019"/>
            <a:ext cx="7315200" cy="1847088"/>
          </a:xfrm>
          <a:custGeom>
            <a:avLst/>
            <a:gdLst/>
            <a:ahLst/>
            <a:cxnLst/>
            <a:rect r="r" b="b" t="t" l="l"/>
            <a:pathLst>
              <a:path h="1847088" w="7315200">
                <a:moveTo>
                  <a:pt x="0" y="0"/>
                </a:moveTo>
                <a:lnTo>
                  <a:pt x="7315200" y="0"/>
                </a:lnTo>
                <a:lnTo>
                  <a:pt x="7315200" y="1847088"/>
                </a:lnTo>
                <a:lnTo>
                  <a:pt x="0" y="1847088"/>
                </a:lnTo>
                <a:lnTo>
                  <a:pt x="0" y="0"/>
                </a:lnTo>
                <a:close/>
              </a:path>
            </a:pathLst>
          </a:custGeom>
          <a:blipFill>
            <a:blip r:embed="rId7">
              <a:alphaModFix amt="50000"/>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2940461" y="9822110"/>
            <a:ext cx="7520277" cy="464890"/>
          </a:xfrm>
          <a:custGeom>
            <a:avLst/>
            <a:gdLst/>
            <a:ahLst/>
            <a:cxnLst/>
            <a:rect r="r" b="b" t="t" l="l"/>
            <a:pathLst>
              <a:path h="464890" w="7520277">
                <a:moveTo>
                  <a:pt x="0" y="0"/>
                </a:moveTo>
                <a:lnTo>
                  <a:pt x="7520277" y="0"/>
                </a:lnTo>
                <a:lnTo>
                  <a:pt x="7520277" y="464890"/>
                </a:lnTo>
                <a:lnTo>
                  <a:pt x="0" y="46489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9" id="9"/>
          <p:cNvSpPr txBox="true"/>
          <p:nvPr/>
        </p:nvSpPr>
        <p:spPr>
          <a:xfrm rot="0">
            <a:off x="1198396" y="3091154"/>
            <a:ext cx="12426978" cy="6078924"/>
          </a:xfrm>
          <a:prstGeom prst="rect">
            <a:avLst/>
          </a:prstGeom>
        </p:spPr>
        <p:txBody>
          <a:bodyPr anchor="t" rtlCol="false" tIns="0" lIns="0" bIns="0" rIns="0">
            <a:spAutoFit/>
          </a:bodyPr>
          <a:lstStyle/>
          <a:p>
            <a:pPr algn="l">
              <a:lnSpc>
                <a:spcPts val="3452"/>
              </a:lnSpc>
            </a:pPr>
            <a:r>
              <a:rPr lang="en-US" sz="2465" b="true">
                <a:solidFill>
                  <a:srgbClr val="FFFFFF"/>
                </a:solidFill>
                <a:latin typeface="Montserrat Bold"/>
                <a:ea typeface="Montserrat Bold"/>
                <a:cs typeface="Montserrat Bold"/>
                <a:sym typeface="Montserrat Bold"/>
              </a:rPr>
              <a:t>Programming Language :</a:t>
            </a:r>
            <a:r>
              <a:rPr lang="en-US" sz="2465">
                <a:solidFill>
                  <a:srgbClr val="FFFFFF"/>
                </a:solidFill>
                <a:latin typeface="Montserrat"/>
                <a:ea typeface="Montserrat"/>
                <a:cs typeface="Montserrat"/>
                <a:sym typeface="Montserrat"/>
              </a:rPr>
              <a:t>  Python </a:t>
            </a:r>
          </a:p>
          <a:p>
            <a:pPr algn="l">
              <a:lnSpc>
                <a:spcPts val="3452"/>
              </a:lnSpc>
            </a:pPr>
          </a:p>
          <a:p>
            <a:pPr algn="l">
              <a:lnSpc>
                <a:spcPts val="3452"/>
              </a:lnSpc>
            </a:pPr>
            <a:r>
              <a:rPr lang="en-US" sz="2465" b="true">
                <a:solidFill>
                  <a:srgbClr val="FFFFFF"/>
                </a:solidFill>
                <a:latin typeface="Montserrat Bold"/>
                <a:ea typeface="Montserrat Bold"/>
                <a:cs typeface="Montserrat Bold"/>
                <a:sym typeface="Montserrat Bold"/>
              </a:rPr>
              <a:t>Libraries &amp; Frameworks:</a:t>
            </a:r>
          </a:p>
          <a:p>
            <a:pPr algn="l">
              <a:lnSpc>
                <a:spcPts val="3452"/>
              </a:lnSpc>
            </a:pPr>
          </a:p>
          <a:p>
            <a:pPr algn="l" marL="532395" indent="-266197" lvl="1">
              <a:lnSpc>
                <a:spcPts val="3452"/>
              </a:lnSpc>
              <a:buFont typeface="Arial"/>
              <a:buChar char="•"/>
            </a:pPr>
            <a:r>
              <a:rPr lang="en-US" sz="2465">
                <a:solidFill>
                  <a:srgbClr val="FFFFFF"/>
                </a:solidFill>
                <a:latin typeface="Montserrat"/>
                <a:ea typeface="Montserrat"/>
                <a:cs typeface="Montserrat"/>
                <a:sym typeface="Montserrat"/>
              </a:rPr>
              <a:t>Selenium – Automates browser scrolling and dynamic content loading</a:t>
            </a:r>
          </a:p>
          <a:p>
            <a:pPr algn="l" marL="532395" indent="-266197" lvl="1">
              <a:lnSpc>
                <a:spcPts val="3452"/>
              </a:lnSpc>
              <a:buFont typeface="Arial"/>
              <a:buChar char="•"/>
            </a:pPr>
            <a:r>
              <a:rPr lang="en-US" sz="2465">
                <a:solidFill>
                  <a:srgbClr val="FFFFFF"/>
                </a:solidFill>
                <a:latin typeface="Montserrat"/>
                <a:ea typeface="Montserrat"/>
                <a:cs typeface="Montserrat"/>
                <a:sym typeface="Montserrat"/>
              </a:rPr>
              <a:t>BeautifulSoup – Parses and extracts HTML data</a:t>
            </a:r>
          </a:p>
          <a:p>
            <a:pPr algn="l" marL="532395" indent="-266197" lvl="1">
              <a:lnSpc>
                <a:spcPts val="3452"/>
              </a:lnSpc>
              <a:buFont typeface="Arial"/>
              <a:buChar char="•"/>
            </a:pPr>
            <a:r>
              <a:rPr lang="en-US" sz="2465">
                <a:solidFill>
                  <a:srgbClr val="FFFFFF"/>
                </a:solidFill>
                <a:latin typeface="Montserrat"/>
                <a:ea typeface="Montserrat"/>
                <a:cs typeface="Montserrat"/>
                <a:sym typeface="Montserrat"/>
              </a:rPr>
              <a:t>Requests – Fetches detail pages for owners info</a:t>
            </a:r>
          </a:p>
          <a:p>
            <a:pPr algn="l" marL="532395" indent="-266197" lvl="1">
              <a:lnSpc>
                <a:spcPts val="3452"/>
              </a:lnSpc>
              <a:buFont typeface="Arial"/>
              <a:buChar char="•"/>
            </a:pPr>
            <a:r>
              <a:rPr lang="en-US" sz="2465">
                <a:solidFill>
                  <a:srgbClr val="FFFFFF"/>
                </a:solidFill>
                <a:latin typeface="Montserrat"/>
                <a:ea typeface="Montserrat"/>
                <a:cs typeface="Montserrat"/>
                <a:sym typeface="Montserrat"/>
              </a:rPr>
              <a:t>Pandas – Cleans, structures, and saves data</a:t>
            </a:r>
          </a:p>
          <a:p>
            <a:pPr algn="l">
              <a:lnSpc>
                <a:spcPts val="3452"/>
              </a:lnSpc>
            </a:pPr>
          </a:p>
          <a:p>
            <a:pPr algn="l">
              <a:lnSpc>
                <a:spcPts val="3452"/>
              </a:lnSpc>
            </a:pPr>
            <a:r>
              <a:rPr lang="en-US" sz="2465" b="true">
                <a:solidFill>
                  <a:srgbClr val="FFFFFF"/>
                </a:solidFill>
                <a:latin typeface="Montserrat Bold"/>
                <a:ea typeface="Montserrat Bold"/>
                <a:cs typeface="Montserrat Bold"/>
                <a:sym typeface="Montserrat Bold"/>
              </a:rPr>
              <a:t>  Additional </a:t>
            </a:r>
            <a:r>
              <a:rPr lang="en-US" sz="2465" b="true">
                <a:solidFill>
                  <a:srgbClr val="FFFFFF"/>
                </a:solidFill>
                <a:latin typeface="Montserrat Bold"/>
                <a:ea typeface="Montserrat Bold"/>
                <a:cs typeface="Montserrat Bold"/>
                <a:sym typeface="Montserrat Bold"/>
              </a:rPr>
              <a:t>Tools: </a:t>
            </a:r>
          </a:p>
          <a:p>
            <a:pPr algn="l" marL="532395" indent="-266197" lvl="1">
              <a:lnSpc>
                <a:spcPts val="3452"/>
              </a:lnSpc>
              <a:buFont typeface="Arial"/>
              <a:buChar char="•"/>
            </a:pPr>
            <a:r>
              <a:rPr lang="en-US" sz="2465">
                <a:solidFill>
                  <a:srgbClr val="FFFFFF"/>
                </a:solidFill>
                <a:latin typeface="Montserrat"/>
                <a:ea typeface="Montserrat"/>
                <a:cs typeface="Montserrat"/>
                <a:sym typeface="Montserrat"/>
              </a:rPr>
              <a:t>ChromeDriver,</a:t>
            </a:r>
          </a:p>
          <a:p>
            <a:pPr algn="l" marL="532395" indent="-266197" lvl="1">
              <a:lnSpc>
                <a:spcPts val="3452"/>
              </a:lnSpc>
              <a:buFont typeface="Arial"/>
              <a:buChar char="•"/>
            </a:pPr>
            <a:r>
              <a:rPr lang="en-US" sz="2465">
                <a:solidFill>
                  <a:srgbClr val="FFFFFF"/>
                </a:solidFill>
                <a:latin typeface="Montserrat"/>
                <a:ea typeface="Montserrat"/>
                <a:cs typeface="Montserrat"/>
                <a:sym typeface="Montserrat"/>
              </a:rPr>
              <a:t> Jupyter Notebook</a:t>
            </a:r>
          </a:p>
          <a:p>
            <a:pPr algn="l" marL="532395" indent="-266197" lvl="1">
              <a:lnSpc>
                <a:spcPts val="3452"/>
              </a:lnSpc>
              <a:buFont typeface="Arial"/>
              <a:buChar char="•"/>
            </a:pPr>
            <a:r>
              <a:rPr lang="en-US" sz="2465">
                <a:solidFill>
                  <a:srgbClr val="FFFFFF"/>
                </a:solidFill>
                <a:latin typeface="Montserrat"/>
                <a:ea typeface="Montserrat"/>
                <a:cs typeface="Montserrat"/>
                <a:sym typeface="Montserrat"/>
              </a:rPr>
              <a:t>VSCode</a:t>
            </a:r>
          </a:p>
          <a:p>
            <a:pPr algn="l">
              <a:lnSpc>
                <a:spcPts val="3452"/>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393246" y="299120"/>
            <a:ext cx="6961911" cy="2110240"/>
          </a:xfrm>
          <a:prstGeom prst="rect">
            <a:avLst/>
          </a:prstGeom>
        </p:spPr>
        <p:txBody>
          <a:bodyPr anchor="t" rtlCol="false" tIns="0" lIns="0" bIns="0" rIns="0">
            <a:spAutoFit/>
          </a:bodyPr>
          <a:lstStyle/>
          <a:p>
            <a:pPr algn="l">
              <a:lnSpc>
                <a:spcPts val="16469"/>
              </a:lnSpc>
            </a:pPr>
            <a:r>
              <a:rPr lang="en-US" sz="14321" i="true">
                <a:solidFill>
                  <a:srgbClr val="5CE1E6"/>
                </a:solidFill>
                <a:latin typeface="Anton Italics"/>
                <a:ea typeface="Anton Italics"/>
                <a:cs typeface="Anton Italics"/>
                <a:sym typeface="Anton Italics"/>
              </a:rPr>
              <a:t>PROCESS</a:t>
            </a:r>
          </a:p>
        </p:txBody>
      </p:sp>
      <p:sp>
        <p:nvSpPr>
          <p:cNvPr name="Freeform 3" id="3"/>
          <p:cNvSpPr/>
          <p:nvPr/>
        </p:nvSpPr>
        <p:spPr>
          <a:xfrm flipH="false" flipV="false" rot="0">
            <a:off x="-1142872" y="2085824"/>
            <a:ext cx="3972652" cy="4114800"/>
          </a:xfrm>
          <a:custGeom>
            <a:avLst/>
            <a:gdLst/>
            <a:ahLst/>
            <a:cxnLst/>
            <a:rect r="r" b="b" t="t" l="l"/>
            <a:pathLst>
              <a:path h="4114800" w="3972652">
                <a:moveTo>
                  <a:pt x="0" y="0"/>
                </a:moveTo>
                <a:lnTo>
                  <a:pt x="3972652" y="0"/>
                </a:lnTo>
                <a:lnTo>
                  <a:pt x="3972652"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1285347" y="0"/>
            <a:ext cx="7002653" cy="10287000"/>
            <a:chOff x="0" y="0"/>
            <a:chExt cx="1084894" cy="1593725"/>
          </a:xfrm>
        </p:grpSpPr>
        <p:sp>
          <p:nvSpPr>
            <p:cNvPr name="Freeform 5" id="5"/>
            <p:cNvSpPr/>
            <p:nvPr/>
          </p:nvSpPr>
          <p:spPr>
            <a:xfrm flipH="false" flipV="false" rot="0">
              <a:off x="0" y="0"/>
              <a:ext cx="1084894" cy="1593725"/>
            </a:xfrm>
            <a:custGeom>
              <a:avLst/>
              <a:gdLst/>
              <a:ahLst/>
              <a:cxnLst/>
              <a:rect r="r" b="b" t="t" l="l"/>
              <a:pathLst>
                <a:path h="1593725" w="1084894">
                  <a:moveTo>
                    <a:pt x="0" y="0"/>
                  </a:moveTo>
                  <a:lnTo>
                    <a:pt x="1084894" y="0"/>
                  </a:lnTo>
                  <a:lnTo>
                    <a:pt x="1084894" y="1593725"/>
                  </a:lnTo>
                  <a:lnTo>
                    <a:pt x="0" y="1593725"/>
                  </a:lnTo>
                  <a:close/>
                </a:path>
              </a:pathLst>
            </a:custGeom>
            <a:blipFill>
              <a:blip r:embed="rId4"/>
              <a:stretch>
                <a:fillRect l="-60244" t="0" r="-60244" b="0"/>
              </a:stretch>
            </a:blipFill>
          </p:spPr>
        </p:sp>
      </p:grpSp>
      <p:sp>
        <p:nvSpPr>
          <p:cNvPr name="Freeform 6" id="6"/>
          <p:cNvSpPr/>
          <p:nvPr/>
        </p:nvSpPr>
        <p:spPr>
          <a:xfrm flipH="false" flipV="false" rot="5400000">
            <a:off x="8203558" y="2474240"/>
            <a:ext cx="10677038" cy="5338519"/>
          </a:xfrm>
          <a:custGeom>
            <a:avLst/>
            <a:gdLst/>
            <a:ahLst/>
            <a:cxnLst/>
            <a:rect r="r" b="b" t="t" l="l"/>
            <a:pathLst>
              <a:path h="5338519" w="10677038">
                <a:moveTo>
                  <a:pt x="0" y="0"/>
                </a:moveTo>
                <a:lnTo>
                  <a:pt x="10677038" y="0"/>
                </a:lnTo>
                <a:lnTo>
                  <a:pt x="10677038" y="5338520"/>
                </a:lnTo>
                <a:lnTo>
                  <a:pt x="0" y="53385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566817" y="3216803"/>
            <a:ext cx="12007584" cy="6041976"/>
          </a:xfrm>
          <a:prstGeom prst="rect">
            <a:avLst/>
          </a:prstGeom>
        </p:spPr>
        <p:txBody>
          <a:bodyPr anchor="t" rtlCol="false" tIns="0" lIns="0" bIns="0" rIns="0">
            <a:spAutoFit/>
          </a:bodyPr>
          <a:lstStyle/>
          <a:p>
            <a:pPr algn="l" marL="621128" indent="-310564" lvl="1">
              <a:lnSpc>
                <a:spcPts val="4027"/>
              </a:lnSpc>
              <a:buFont typeface="Arial"/>
              <a:buChar char="•"/>
            </a:pPr>
            <a:r>
              <a:rPr lang="en-US" b="true" sz="2876">
                <a:solidFill>
                  <a:srgbClr val="FFFFFF"/>
                </a:solidFill>
                <a:latin typeface="Montserrat Bold"/>
                <a:ea typeface="Montserrat Bold"/>
                <a:cs typeface="Montserrat Bold"/>
                <a:sym typeface="Montserrat Bold"/>
              </a:rPr>
              <a:t>Target Selection</a:t>
            </a:r>
            <a:r>
              <a:rPr lang="en-US" sz="2876">
                <a:solidFill>
                  <a:srgbClr val="FFFFFF"/>
                </a:solidFill>
                <a:latin typeface="Montserrat"/>
                <a:ea typeface="Montserrat"/>
                <a:cs typeface="Montserrat"/>
                <a:sym typeface="Montserrat"/>
              </a:rPr>
              <a:t>: Audi car listings from Cars24 for Mumbai, Chennai, and Bangalore.</a:t>
            </a:r>
          </a:p>
          <a:p>
            <a:pPr algn="l" marL="621128" indent="-310564" lvl="1">
              <a:lnSpc>
                <a:spcPts val="4027"/>
              </a:lnSpc>
              <a:buFont typeface="Arial"/>
              <a:buChar char="•"/>
            </a:pPr>
            <a:r>
              <a:rPr lang="en-US" b="true" sz="2876">
                <a:solidFill>
                  <a:srgbClr val="FFFFFF"/>
                </a:solidFill>
                <a:latin typeface="Montserrat Bold"/>
                <a:ea typeface="Montserrat Bold"/>
                <a:cs typeface="Montserrat Bold"/>
                <a:sym typeface="Montserrat Bold"/>
              </a:rPr>
              <a:t>Dynamic Loading: </a:t>
            </a:r>
            <a:r>
              <a:rPr lang="en-US" sz="2876">
                <a:solidFill>
                  <a:srgbClr val="FFFFFF"/>
                </a:solidFill>
                <a:latin typeface="Montserrat"/>
                <a:ea typeface="Montserrat"/>
                <a:cs typeface="Montserrat"/>
                <a:sym typeface="Montserrat"/>
              </a:rPr>
              <a:t>Use Selenium to scroll and load all car listings.</a:t>
            </a:r>
          </a:p>
          <a:p>
            <a:pPr algn="l" marL="621128" indent="-310564" lvl="1">
              <a:lnSpc>
                <a:spcPts val="4027"/>
              </a:lnSpc>
              <a:buFont typeface="Arial"/>
              <a:buChar char="•"/>
            </a:pPr>
            <a:r>
              <a:rPr lang="en-US" b="true" sz="2876">
                <a:solidFill>
                  <a:srgbClr val="FFFFFF"/>
                </a:solidFill>
                <a:latin typeface="Montserrat Bold"/>
                <a:ea typeface="Montserrat Bold"/>
                <a:cs typeface="Montserrat Bold"/>
                <a:sym typeface="Montserrat Bold"/>
              </a:rPr>
              <a:t>Data Extraction:</a:t>
            </a:r>
            <a:r>
              <a:rPr lang="en-US" sz="2876">
                <a:solidFill>
                  <a:srgbClr val="FFFFFF"/>
                </a:solidFill>
                <a:latin typeface="Montserrat"/>
                <a:ea typeface="Montserrat"/>
                <a:cs typeface="Montserrat"/>
                <a:sym typeface="Montserrat"/>
              </a:rPr>
              <a:t> Parse HTML with BeautifulSoup to get year, km, fuel type, transmission, price, location, and registration.</a:t>
            </a:r>
          </a:p>
          <a:p>
            <a:pPr algn="l" marL="621128" indent="-310564" lvl="1">
              <a:lnSpc>
                <a:spcPts val="4027"/>
              </a:lnSpc>
              <a:buFont typeface="Arial"/>
              <a:buChar char="•"/>
            </a:pPr>
            <a:r>
              <a:rPr lang="en-US" b="true" sz="2876">
                <a:solidFill>
                  <a:srgbClr val="FFFFFF"/>
                </a:solidFill>
                <a:latin typeface="Montserrat Bold"/>
                <a:ea typeface="Montserrat Bold"/>
                <a:cs typeface="Montserrat Bold"/>
                <a:sym typeface="Montserrat Bold"/>
              </a:rPr>
              <a:t>Detail Page Scraping</a:t>
            </a:r>
            <a:r>
              <a:rPr lang="en-US" sz="2876">
                <a:solidFill>
                  <a:srgbClr val="FFFFFF"/>
                </a:solidFill>
                <a:latin typeface="Montserrat"/>
                <a:ea typeface="Montserrat"/>
                <a:cs typeface="Montserrat"/>
                <a:sym typeface="Montserrat"/>
              </a:rPr>
              <a:t>: Visit individual car pages to extract the number of owners.</a:t>
            </a:r>
          </a:p>
          <a:p>
            <a:pPr algn="l" marL="621128" indent="-310564" lvl="1">
              <a:lnSpc>
                <a:spcPts val="4027"/>
              </a:lnSpc>
              <a:buFont typeface="Arial"/>
              <a:buChar char="•"/>
            </a:pPr>
            <a:r>
              <a:rPr lang="en-US" b="true" sz="2876">
                <a:solidFill>
                  <a:srgbClr val="FFFFFF"/>
                </a:solidFill>
                <a:latin typeface="Montserrat Bold"/>
                <a:ea typeface="Montserrat Bold"/>
                <a:cs typeface="Montserrat Bold"/>
                <a:sym typeface="Montserrat Bold"/>
              </a:rPr>
              <a:t>Data Cleaning &amp; Structuring:</a:t>
            </a:r>
            <a:r>
              <a:rPr lang="en-US" sz="2876">
                <a:solidFill>
                  <a:srgbClr val="FFFFFF"/>
                </a:solidFill>
                <a:latin typeface="Montserrat"/>
                <a:ea typeface="Montserrat"/>
                <a:cs typeface="Montserrat"/>
                <a:sym typeface="Montserrat"/>
              </a:rPr>
              <a:t> Remove unwanted symbols, handle missing values, and organize data into tables.</a:t>
            </a:r>
          </a:p>
          <a:p>
            <a:pPr algn="l" marL="621128" indent="-310564" lvl="1">
              <a:lnSpc>
                <a:spcPts val="4027"/>
              </a:lnSpc>
              <a:buFont typeface="Arial"/>
              <a:buChar char="•"/>
            </a:pPr>
            <a:r>
              <a:rPr lang="en-US" sz="2876">
                <a:solidFill>
                  <a:srgbClr val="FFFFFF"/>
                </a:solidFill>
                <a:latin typeface="Montserrat"/>
                <a:ea typeface="Montserrat"/>
                <a:cs typeface="Montserrat"/>
                <a:sym typeface="Montserrat"/>
              </a:rPr>
              <a:t>Output: Save the structured data in CSV/Excel for analysis.</a:t>
            </a:r>
          </a:p>
          <a:p>
            <a:pPr algn="l">
              <a:lnSpc>
                <a:spcPts val="4027"/>
              </a:lnSpc>
            </a:pPr>
          </a:p>
        </p:txBody>
      </p:sp>
      <p:sp>
        <p:nvSpPr>
          <p:cNvPr name="Freeform 8" id="8"/>
          <p:cNvSpPr/>
          <p:nvPr/>
        </p:nvSpPr>
        <p:spPr>
          <a:xfrm flipH="false" flipV="false" rot="0">
            <a:off x="13114629" y="0"/>
            <a:ext cx="7520277" cy="464890"/>
          </a:xfrm>
          <a:custGeom>
            <a:avLst/>
            <a:gdLst/>
            <a:ahLst/>
            <a:cxnLst/>
            <a:rect r="r" b="b" t="t" l="l"/>
            <a:pathLst>
              <a:path h="464890" w="7520277">
                <a:moveTo>
                  <a:pt x="0" y="0"/>
                </a:moveTo>
                <a:lnTo>
                  <a:pt x="7520277" y="0"/>
                </a:lnTo>
                <a:lnTo>
                  <a:pt x="7520277" y="464890"/>
                </a:lnTo>
                <a:lnTo>
                  <a:pt x="0" y="4648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9144000" y="8634931"/>
            <a:ext cx="7315200" cy="1847088"/>
          </a:xfrm>
          <a:custGeom>
            <a:avLst/>
            <a:gdLst/>
            <a:ahLst/>
            <a:cxnLst/>
            <a:rect r="r" b="b" t="t" l="l"/>
            <a:pathLst>
              <a:path h="1847088" w="7315200">
                <a:moveTo>
                  <a:pt x="0" y="0"/>
                </a:moveTo>
                <a:lnTo>
                  <a:pt x="7315200" y="0"/>
                </a:lnTo>
                <a:lnTo>
                  <a:pt x="7315200" y="1847088"/>
                </a:lnTo>
                <a:lnTo>
                  <a:pt x="0" y="1847088"/>
                </a:lnTo>
                <a:lnTo>
                  <a:pt x="0" y="0"/>
                </a:lnTo>
                <a:close/>
              </a:path>
            </a:pathLst>
          </a:custGeom>
          <a:blipFill>
            <a:blip r:embed="rId9">
              <a:alphaModFix amt="50000"/>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37175" y="366818"/>
            <a:ext cx="7742494" cy="1424908"/>
          </a:xfrm>
          <a:prstGeom prst="rect">
            <a:avLst/>
          </a:prstGeom>
        </p:spPr>
        <p:txBody>
          <a:bodyPr anchor="t" rtlCol="false" tIns="0" lIns="0" bIns="0" rIns="0">
            <a:spAutoFit/>
          </a:bodyPr>
          <a:lstStyle/>
          <a:p>
            <a:pPr algn="l">
              <a:lnSpc>
                <a:spcPts val="11140"/>
              </a:lnSpc>
            </a:pPr>
            <a:r>
              <a:rPr lang="en-US" sz="9687" i="true">
                <a:solidFill>
                  <a:srgbClr val="5CE1E6"/>
                </a:solidFill>
                <a:latin typeface="Anton Italics"/>
                <a:ea typeface="Anton Italics"/>
                <a:cs typeface="Anton Italics"/>
                <a:sym typeface="Anton Italics"/>
              </a:rPr>
              <a:t>TEAM MEMBERS</a:t>
            </a:r>
          </a:p>
        </p:txBody>
      </p:sp>
      <p:sp>
        <p:nvSpPr>
          <p:cNvPr name="Freeform 3" id="3"/>
          <p:cNvSpPr/>
          <p:nvPr/>
        </p:nvSpPr>
        <p:spPr>
          <a:xfrm flipH="false" flipV="false" rot="0">
            <a:off x="-1114880" y="5143500"/>
            <a:ext cx="3972652" cy="4114800"/>
          </a:xfrm>
          <a:custGeom>
            <a:avLst/>
            <a:gdLst/>
            <a:ahLst/>
            <a:cxnLst/>
            <a:rect r="r" b="b" t="t" l="l"/>
            <a:pathLst>
              <a:path h="4114800" w="3972652">
                <a:moveTo>
                  <a:pt x="0" y="0"/>
                </a:moveTo>
                <a:lnTo>
                  <a:pt x="3972652" y="0"/>
                </a:lnTo>
                <a:lnTo>
                  <a:pt x="3972652"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249641" y="0"/>
            <a:ext cx="8038359" cy="10287000"/>
            <a:chOff x="0" y="0"/>
            <a:chExt cx="1245352" cy="1593725"/>
          </a:xfrm>
        </p:grpSpPr>
        <p:sp>
          <p:nvSpPr>
            <p:cNvPr name="Freeform 5" id="5"/>
            <p:cNvSpPr/>
            <p:nvPr/>
          </p:nvSpPr>
          <p:spPr>
            <a:xfrm flipH="false" flipV="false" rot="0">
              <a:off x="0" y="0"/>
              <a:ext cx="1245352" cy="1593725"/>
            </a:xfrm>
            <a:custGeom>
              <a:avLst/>
              <a:gdLst/>
              <a:ahLst/>
              <a:cxnLst/>
              <a:rect r="r" b="b" t="t" l="l"/>
              <a:pathLst>
                <a:path h="1593725" w="1245352">
                  <a:moveTo>
                    <a:pt x="0" y="0"/>
                  </a:moveTo>
                  <a:lnTo>
                    <a:pt x="1245352" y="0"/>
                  </a:lnTo>
                  <a:lnTo>
                    <a:pt x="1245352" y="1593725"/>
                  </a:lnTo>
                  <a:lnTo>
                    <a:pt x="0" y="1593725"/>
                  </a:lnTo>
                  <a:close/>
                </a:path>
              </a:pathLst>
            </a:custGeom>
            <a:blipFill>
              <a:blip r:embed="rId4"/>
              <a:stretch>
                <a:fillRect l="0" t="-8642" r="0" b="-8642"/>
              </a:stretch>
            </a:blipFill>
          </p:spPr>
        </p:sp>
      </p:grpSp>
      <p:sp>
        <p:nvSpPr>
          <p:cNvPr name="Freeform 6" id="6"/>
          <p:cNvSpPr/>
          <p:nvPr/>
        </p:nvSpPr>
        <p:spPr>
          <a:xfrm flipH="false" flipV="false" rot="5400000">
            <a:off x="7580381" y="2474240"/>
            <a:ext cx="10677038" cy="5338519"/>
          </a:xfrm>
          <a:custGeom>
            <a:avLst/>
            <a:gdLst/>
            <a:ahLst/>
            <a:cxnLst/>
            <a:rect r="r" b="b" t="t" l="l"/>
            <a:pathLst>
              <a:path h="5338519" w="10677038">
                <a:moveTo>
                  <a:pt x="0" y="0"/>
                </a:moveTo>
                <a:lnTo>
                  <a:pt x="10677038" y="0"/>
                </a:lnTo>
                <a:lnTo>
                  <a:pt x="10677038" y="5338520"/>
                </a:lnTo>
                <a:lnTo>
                  <a:pt x="0" y="53385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3145538" y="-195019"/>
            <a:ext cx="7315200" cy="1847088"/>
          </a:xfrm>
          <a:custGeom>
            <a:avLst/>
            <a:gdLst/>
            <a:ahLst/>
            <a:cxnLst/>
            <a:rect r="r" b="b" t="t" l="l"/>
            <a:pathLst>
              <a:path h="1847088" w="7315200">
                <a:moveTo>
                  <a:pt x="0" y="0"/>
                </a:moveTo>
                <a:lnTo>
                  <a:pt x="7315200" y="0"/>
                </a:lnTo>
                <a:lnTo>
                  <a:pt x="7315200" y="1847088"/>
                </a:lnTo>
                <a:lnTo>
                  <a:pt x="0" y="1847088"/>
                </a:lnTo>
                <a:lnTo>
                  <a:pt x="0" y="0"/>
                </a:lnTo>
                <a:close/>
              </a:path>
            </a:pathLst>
          </a:custGeom>
          <a:blipFill>
            <a:blip r:embed="rId7">
              <a:alphaModFix amt="50000"/>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2940461" y="9822110"/>
            <a:ext cx="7520277" cy="464890"/>
          </a:xfrm>
          <a:custGeom>
            <a:avLst/>
            <a:gdLst/>
            <a:ahLst/>
            <a:cxnLst/>
            <a:rect r="r" b="b" t="t" l="l"/>
            <a:pathLst>
              <a:path h="464890" w="7520277">
                <a:moveTo>
                  <a:pt x="0" y="0"/>
                </a:moveTo>
                <a:lnTo>
                  <a:pt x="7520277" y="0"/>
                </a:lnTo>
                <a:lnTo>
                  <a:pt x="7520277" y="464890"/>
                </a:lnTo>
                <a:lnTo>
                  <a:pt x="0" y="46489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9" id="9"/>
          <p:cNvSpPr txBox="true"/>
          <p:nvPr/>
        </p:nvSpPr>
        <p:spPr>
          <a:xfrm rot="0">
            <a:off x="593446" y="2397204"/>
            <a:ext cx="12347015" cy="7048579"/>
          </a:xfrm>
          <a:prstGeom prst="rect">
            <a:avLst/>
          </a:prstGeom>
        </p:spPr>
        <p:txBody>
          <a:bodyPr anchor="t" rtlCol="false" tIns="0" lIns="0" bIns="0" rIns="0">
            <a:spAutoFit/>
          </a:bodyPr>
          <a:lstStyle/>
          <a:p>
            <a:pPr algn="l" marL="797414" indent="-398707" lvl="1">
              <a:lnSpc>
                <a:spcPts val="5170"/>
              </a:lnSpc>
              <a:buFont typeface="Arial"/>
              <a:buChar char="•"/>
            </a:pPr>
            <a:r>
              <a:rPr lang="en-US" b="true" sz="3693">
                <a:solidFill>
                  <a:srgbClr val="FFFFFF"/>
                </a:solidFill>
                <a:latin typeface="Montserrat Bold"/>
                <a:ea typeface="Montserrat Bold"/>
                <a:cs typeface="Montserrat Bold"/>
                <a:sym typeface="Montserrat Bold"/>
              </a:rPr>
              <a:t>Umasankar G</a:t>
            </a:r>
          </a:p>
          <a:p>
            <a:pPr algn="l" marL="797414" indent="-398707" lvl="1">
              <a:lnSpc>
                <a:spcPts val="5170"/>
              </a:lnSpc>
              <a:buFont typeface="Arial"/>
              <a:buChar char="•"/>
            </a:pPr>
            <a:r>
              <a:rPr lang="en-US" b="true" sz="3693">
                <a:solidFill>
                  <a:srgbClr val="FFFFFF"/>
                </a:solidFill>
                <a:latin typeface="Montserrat Bold"/>
                <a:ea typeface="Montserrat Bold"/>
                <a:cs typeface="Montserrat Bold"/>
                <a:sym typeface="Montserrat Bold"/>
              </a:rPr>
              <a:t>Vaishnavi Sanjay Patil</a:t>
            </a:r>
          </a:p>
          <a:p>
            <a:pPr algn="l" marL="797414" indent="-398707" lvl="1">
              <a:lnSpc>
                <a:spcPts val="5170"/>
              </a:lnSpc>
              <a:buFont typeface="Arial"/>
              <a:buChar char="•"/>
            </a:pPr>
            <a:r>
              <a:rPr lang="en-US" b="true" sz="3693">
                <a:solidFill>
                  <a:srgbClr val="FFFFFF"/>
                </a:solidFill>
                <a:latin typeface="Montserrat Bold"/>
                <a:ea typeface="Montserrat Bold"/>
                <a:cs typeface="Montserrat Bold"/>
                <a:sym typeface="Montserrat Bold"/>
              </a:rPr>
              <a:t>Umasankar</a:t>
            </a:r>
          </a:p>
          <a:p>
            <a:pPr algn="l" marL="797414" indent="-398707" lvl="1">
              <a:lnSpc>
                <a:spcPts val="5170"/>
              </a:lnSpc>
              <a:buFont typeface="Arial"/>
              <a:buChar char="•"/>
            </a:pPr>
            <a:r>
              <a:rPr lang="en-US" b="true" sz="3693">
                <a:solidFill>
                  <a:srgbClr val="FFFFFF"/>
                </a:solidFill>
                <a:latin typeface="Montserrat Bold"/>
                <a:ea typeface="Montserrat Bold"/>
                <a:cs typeface="Montserrat Bold"/>
                <a:sym typeface="Montserrat Bold"/>
              </a:rPr>
              <a:t>Vaishnavi</a:t>
            </a:r>
          </a:p>
          <a:p>
            <a:pPr algn="l" marL="797414" indent="-398707" lvl="1">
              <a:lnSpc>
                <a:spcPts val="5170"/>
              </a:lnSpc>
              <a:buFont typeface="Arial"/>
              <a:buChar char="•"/>
            </a:pPr>
            <a:r>
              <a:rPr lang="en-US" b="true" sz="3693">
                <a:solidFill>
                  <a:srgbClr val="FFFFFF"/>
                </a:solidFill>
                <a:latin typeface="Montserrat Bold"/>
                <a:ea typeface="Montserrat Bold"/>
                <a:cs typeface="Montserrat Bold"/>
                <a:sym typeface="Montserrat Bold"/>
              </a:rPr>
              <a:t>Vaibhav Kulkarni</a:t>
            </a:r>
          </a:p>
          <a:p>
            <a:pPr algn="l" marL="797414" indent="-398707" lvl="1">
              <a:lnSpc>
                <a:spcPts val="5170"/>
              </a:lnSpc>
              <a:buFont typeface="Arial"/>
              <a:buChar char="•"/>
            </a:pPr>
            <a:r>
              <a:rPr lang="en-US" b="true" sz="3693">
                <a:solidFill>
                  <a:srgbClr val="FFFFFF"/>
                </a:solidFill>
                <a:latin typeface="Montserrat Bold"/>
                <a:ea typeface="Montserrat Bold"/>
                <a:cs typeface="Montserrat Bold"/>
                <a:sym typeface="Montserrat Bold"/>
              </a:rPr>
              <a:t>Vijay Seetharam Illindra</a:t>
            </a:r>
          </a:p>
          <a:p>
            <a:pPr algn="l" marL="797414" indent="-398707" lvl="1">
              <a:lnSpc>
                <a:spcPts val="5170"/>
              </a:lnSpc>
              <a:buFont typeface="Arial"/>
              <a:buChar char="•"/>
            </a:pPr>
            <a:r>
              <a:rPr lang="en-US" b="true" sz="3693">
                <a:solidFill>
                  <a:srgbClr val="FFFFFF"/>
                </a:solidFill>
                <a:latin typeface="Montserrat Bold"/>
                <a:ea typeface="Montserrat Bold"/>
                <a:cs typeface="Montserrat Bold"/>
                <a:sym typeface="Montserrat Bold"/>
              </a:rPr>
              <a:t>Veeramalla Srikanth</a:t>
            </a:r>
          </a:p>
          <a:p>
            <a:pPr algn="l" marL="797414" indent="-398707" lvl="1">
              <a:lnSpc>
                <a:spcPts val="5170"/>
              </a:lnSpc>
              <a:buFont typeface="Arial"/>
              <a:buChar char="•"/>
            </a:pPr>
            <a:r>
              <a:rPr lang="en-US" b="true" sz="3693">
                <a:solidFill>
                  <a:srgbClr val="FFFFFF"/>
                </a:solidFill>
                <a:latin typeface="Montserrat Bold"/>
                <a:ea typeface="Montserrat Bold"/>
                <a:cs typeface="Montserrat Bold"/>
                <a:sym typeface="Montserrat Bold"/>
              </a:rPr>
              <a:t>Vaishnavi Nagane</a:t>
            </a:r>
          </a:p>
          <a:p>
            <a:pPr algn="l" marL="797414" indent="-398707" lvl="1">
              <a:lnSpc>
                <a:spcPts val="5170"/>
              </a:lnSpc>
              <a:buFont typeface="Arial"/>
              <a:buChar char="•"/>
            </a:pPr>
            <a:r>
              <a:rPr lang="en-US" b="true" sz="3693">
                <a:solidFill>
                  <a:srgbClr val="FFFFFF"/>
                </a:solidFill>
                <a:latin typeface="Montserrat Bold"/>
                <a:ea typeface="Montserrat Bold"/>
                <a:cs typeface="Montserrat Bold"/>
                <a:sym typeface="Montserrat Bold"/>
              </a:rPr>
              <a:t>Vaibhav Upreti</a:t>
            </a:r>
          </a:p>
          <a:p>
            <a:pPr algn="l" marL="797414" indent="-398707" lvl="1">
              <a:lnSpc>
                <a:spcPts val="5170"/>
              </a:lnSpc>
              <a:buFont typeface="Arial"/>
              <a:buChar char="•"/>
            </a:pPr>
            <a:r>
              <a:rPr lang="en-US" b="true" sz="3693">
                <a:solidFill>
                  <a:srgbClr val="FFFFFF"/>
                </a:solidFill>
                <a:latin typeface="Montserrat Bold"/>
                <a:ea typeface="Montserrat Bold"/>
                <a:cs typeface="Montserrat Bold"/>
                <a:sym typeface="Montserrat Bold"/>
              </a:rPr>
              <a:t>Umesh Rathod</a:t>
            </a:r>
          </a:p>
          <a:p>
            <a:pPr algn="l">
              <a:lnSpc>
                <a:spcPts val="517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40405"/>
        </a:solidFill>
      </p:bgPr>
    </p:bg>
    <p:spTree>
      <p:nvGrpSpPr>
        <p:cNvPr id="1" name=""/>
        <p:cNvGrpSpPr/>
        <p:nvPr/>
      </p:nvGrpSpPr>
      <p:grpSpPr>
        <a:xfrm>
          <a:off x="0" y="0"/>
          <a:ext cx="0" cy="0"/>
          <a:chOff x="0" y="0"/>
          <a:chExt cx="0" cy="0"/>
        </a:xfrm>
      </p:grpSpPr>
      <p:sp>
        <p:nvSpPr>
          <p:cNvPr name="Freeform 2" id="2"/>
          <p:cNvSpPr/>
          <p:nvPr/>
        </p:nvSpPr>
        <p:spPr>
          <a:xfrm flipH="false" flipV="false" rot="0">
            <a:off x="-929847" y="2097919"/>
            <a:ext cx="3972652" cy="4114800"/>
          </a:xfrm>
          <a:custGeom>
            <a:avLst/>
            <a:gdLst/>
            <a:ahLst/>
            <a:cxnLst/>
            <a:rect r="r" b="b" t="t" l="l"/>
            <a:pathLst>
              <a:path h="4114800" w="3972652">
                <a:moveTo>
                  <a:pt x="0" y="0"/>
                </a:moveTo>
                <a:lnTo>
                  <a:pt x="3972653" y="0"/>
                </a:lnTo>
                <a:lnTo>
                  <a:pt x="3972653"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285347" y="0"/>
            <a:ext cx="7002653" cy="10287000"/>
            <a:chOff x="0" y="0"/>
            <a:chExt cx="1084894" cy="1593725"/>
          </a:xfrm>
        </p:grpSpPr>
        <p:sp>
          <p:nvSpPr>
            <p:cNvPr name="Freeform 4" id="4"/>
            <p:cNvSpPr/>
            <p:nvPr/>
          </p:nvSpPr>
          <p:spPr>
            <a:xfrm flipH="false" flipV="false" rot="0">
              <a:off x="0" y="0"/>
              <a:ext cx="1084894" cy="1593725"/>
            </a:xfrm>
            <a:custGeom>
              <a:avLst/>
              <a:gdLst/>
              <a:ahLst/>
              <a:cxnLst/>
              <a:rect r="r" b="b" t="t" l="l"/>
              <a:pathLst>
                <a:path h="1593725" w="1084894">
                  <a:moveTo>
                    <a:pt x="0" y="0"/>
                  </a:moveTo>
                  <a:lnTo>
                    <a:pt x="1084894" y="0"/>
                  </a:lnTo>
                  <a:lnTo>
                    <a:pt x="1084894" y="1593725"/>
                  </a:lnTo>
                  <a:lnTo>
                    <a:pt x="0" y="1593725"/>
                  </a:lnTo>
                  <a:close/>
                </a:path>
              </a:pathLst>
            </a:custGeom>
            <a:blipFill>
              <a:blip r:embed="rId4"/>
              <a:stretch>
                <a:fillRect l="-23385" t="-24980" r="0" b="-1086"/>
              </a:stretch>
            </a:blipFill>
          </p:spPr>
        </p:sp>
      </p:grpSp>
      <p:sp>
        <p:nvSpPr>
          <p:cNvPr name="Freeform 5" id="5"/>
          <p:cNvSpPr/>
          <p:nvPr/>
        </p:nvSpPr>
        <p:spPr>
          <a:xfrm flipH="false" flipV="false" rot="5400000">
            <a:off x="8203558" y="2474240"/>
            <a:ext cx="10677038" cy="5338519"/>
          </a:xfrm>
          <a:custGeom>
            <a:avLst/>
            <a:gdLst/>
            <a:ahLst/>
            <a:cxnLst/>
            <a:rect r="r" b="b" t="t" l="l"/>
            <a:pathLst>
              <a:path h="5338519" w="10677038">
                <a:moveTo>
                  <a:pt x="0" y="0"/>
                </a:moveTo>
                <a:lnTo>
                  <a:pt x="10677038" y="0"/>
                </a:lnTo>
                <a:lnTo>
                  <a:pt x="10677038" y="5338520"/>
                </a:lnTo>
                <a:lnTo>
                  <a:pt x="0" y="53385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056480" y="1682982"/>
            <a:ext cx="12118697" cy="3283962"/>
          </a:xfrm>
          <a:prstGeom prst="rect">
            <a:avLst/>
          </a:prstGeom>
        </p:spPr>
        <p:txBody>
          <a:bodyPr anchor="t" rtlCol="false" tIns="0" lIns="0" bIns="0" rIns="0">
            <a:spAutoFit/>
          </a:bodyPr>
          <a:lstStyle/>
          <a:p>
            <a:pPr algn="ctr">
              <a:lnSpc>
                <a:spcPts val="26793"/>
              </a:lnSpc>
              <a:spcBef>
                <a:spcPct val="0"/>
              </a:spcBef>
            </a:pPr>
            <a:r>
              <a:rPr lang="en-US" sz="19138" i="true">
                <a:solidFill>
                  <a:srgbClr val="5CE1E6"/>
                </a:solidFill>
                <a:latin typeface="Anton Italics"/>
                <a:ea typeface="Anton Italics"/>
                <a:cs typeface="Anton Italics"/>
                <a:sym typeface="Anton Italics"/>
              </a:rPr>
              <a:t>THANK YOU</a:t>
            </a:r>
          </a:p>
        </p:txBody>
      </p:sp>
      <p:sp>
        <p:nvSpPr>
          <p:cNvPr name="TextBox 7" id="7"/>
          <p:cNvSpPr txBox="true"/>
          <p:nvPr/>
        </p:nvSpPr>
        <p:spPr>
          <a:xfrm rot="0">
            <a:off x="1074928" y="990600"/>
            <a:ext cx="3380502" cy="306705"/>
          </a:xfrm>
          <a:prstGeom prst="rect">
            <a:avLst/>
          </a:prstGeom>
        </p:spPr>
        <p:txBody>
          <a:bodyPr anchor="t" rtlCol="false" tIns="0" lIns="0" bIns="0" rIns="0">
            <a:spAutoFit/>
          </a:bodyPr>
          <a:lstStyle/>
          <a:p>
            <a:pPr algn="l">
              <a:lnSpc>
                <a:spcPts val="2520"/>
              </a:lnSpc>
            </a:pPr>
            <a:r>
              <a:rPr lang="en-US" sz="1800" b="true">
                <a:solidFill>
                  <a:srgbClr val="FFFFFF"/>
                </a:solidFill>
                <a:latin typeface="Montserrat Bold"/>
                <a:ea typeface="Montserrat Bold"/>
                <a:cs typeface="Montserrat Bold"/>
                <a:sym typeface="Montserrat Bold"/>
              </a:rPr>
              <a:t>BORCELLE CAR DEALER</a:t>
            </a:r>
          </a:p>
        </p:txBody>
      </p:sp>
      <p:sp>
        <p:nvSpPr>
          <p:cNvPr name="Freeform 8" id="8"/>
          <p:cNvSpPr/>
          <p:nvPr/>
        </p:nvSpPr>
        <p:spPr>
          <a:xfrm flipH="false" flipV="false" rot="0">
            <a:off x="12940461" y="9822110"/>
            <a:ext cx="7520277" cy="464890"/>
          </a:xfrm>
          <a:custGeom>
            <a:avLst/>
            <a:gdLst/>
            <a:ahLst/>
            <a:cxnLst/>
            <a:rect r="r" b="b" t="t" l="l"/>
            <a:pathLst>
              <a:path h="464890" w="7520277">
                <a:moveTo>
                  <a:pt x="0" y="0"/>
                </a:moveTo>
                <a:lnTo>
                  <a:pt x="7520277" y="0"/>
                </a:lnTo>
                <a:lnTo>
                  <a:pt x="7520277" y="464890"/>
                </a:lnTo>
                <a:lnTo>
                  <a:pt x="0" y="4648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3042806" y="5681320"/>
            <a:ext cx="1877806" cy="356323"/>
          </a:xfrm>
          <a:prstGeom prst="rect">
            <a:avLst/>
          </a:prstGeom>
        </p:spPr>
        <p:txBody>
          <a:bodyPr anchor="t" rtlCol="false" tIns="0" lIns="0" bIns="0" rIns="0">
            <a:spAutoFit/>
          </a:bodyPr>
          <a:lstStyle/>
          <a:p>
            <a:pPr algn="l">
              <a:lnSpc>
                <a:spcPts val="2935"/>
              </a:lnSpc>
            </a:pPr>
            <a:r>
              <a:rPr lang="en-US" sz="2096">
                <a:solidFill>
                  <a:srgbClr val="FFFFFF"/>
                </a:solidFill>
                <a:latin typeface="Montserrat"/>
                <a:ea typeface="Montserrat"/>
                <a:cs typeface="Montserrat"/>
                <a:sym typeface="Montserrat"/>
              </a:rPr>
              <a:t>EMAIL</a:t>
            </a:r>
          </a:p>
        </p:txBody>
      </p:sp>
      <p:sp>
        <p:nvSpPr>
          <p:cNvPr name="TextBox 10" id="10"/>
          <p:cNvSpPr txBox="true"/>
          <p:nvPr/>
        </p:nvSpPr>
        <p:spPr>
          <a:xfrm rot="0">
            <a:off x="9048244" y="5680241"/>
            <a:ext cx="1877806" cy="356323"/>
          </a:xfrm>
          <a:prstGeom prst="rect">
            <a:avLst/>
          </a:prstGeom>
        </p:spPr>
        <p:txBody>
          <a:bodyPr anchor="t" rtlCol="false" tIns="0" lIns="0" bIns="0" rIns="0">
            <a:spAutoFit/>
          </a:bodyPr>
          <a:lstStyle/>
          <a:p>
            <a:pPr algn="l">
              <a:lnSpc>
                <a:spcPts val="2935"/>
              </a:lnSpc>
            </a:pPr>
            <a:r>
              <a:rPr lang="en-US" sz="2096">
                <a:solidFill>
                  <a:srgbClr val="FFFFFF"/>
                </a:solidFill>
                <a:latin typeface="Montserrat"/>
                <a:ea typeface="Montserrat"/>
                <a:cs typeface="Montserrat"/>
                <a:sym typeface="Montserrat"/>
              </a:rPr>
              <a:t>PHONE</a:t>
            </a:r>
          </a:p>
        </p:txBody>
      </p:sp>
      <p:sp>
        <p:nvSpPr>
          <p:cNvPr name="TextBox 11" id="11"/>
          <p:cNvSpPr txBox="true"/>
          <p:nvPr/>
        </p:nvSpPr>
        <p:spPr>
          <a:xfrm rot="0">
            <a:off x="3042806" y="7212297"/>
            <a:ext cx="1877806" cy="356323"/>
          </a:xfrm>
          <a:prstGeom prst="rect">
            <a:avLst/>
          </a:prstGeom>
        </p:spPr>
        <p:txBody>
          <a:bodyPr anchor="t" rtlCol="false" tIns="0" lIns="0" bIns="0" rIns="0">
            <a:spAutoFit/>
          </a:bodyPr>
          <a:lstStyle/>
          <a:p>
            <a:pPr algn="l">
              <a:lnSpc>
                <a:spcPts val="2935"/>
              </a:lnSpc>
            </a:pPr>
            <a:r>
              <a:rPr lang="en-US" sz="2096">
                <a:solidFill>
                  <a:srgbClr val="FFFFFF"/>
                </a:solidFill>
                <a:latin typeface="Montserrat"/>
                <a:ea typeface="Montserrat"/>
                <a:cs typeface="Montserrat"/>
                <a:sym typeface="Montserrat"/>
              </a:rPr>
              <a:t>GITHUB</a:t>
            </a:r>
          </a:p>
        </p:txBody>
      </p:sp>
      <p:sp>
        <p:nvSpPr>
          <p:cNvPr name="TextBox 12" id="12"/>
          <p:cNvSpPr txBox="true"/>
          <p:nvPr/>
        </p:nvSpPr>
        <p:spPr>
          <a:xfrm rot="0">
            <a:off x="3042806" y="6174619"/>
            <a:ext cx="4289617" cy="323303"/>
          </a:xfrm>
          <a:prstGeom prst="rect">
            <a:avLst/>
          </a:prstGeom>
        </p:spPr>
        <p:txBody>
          <a:bodyPr anchor="t" rtlCol="false" tIns="0" lIns="0" bIns="0" rIns="0">
            <a:spAutoFit/>
          </a:bodyPr>
          <a:lstStyle/>
          <a:p>
            <a:pPr algn="l">
              <a:lnSpc>
                <a:spcPts val="2655"/>
              </a:lnSpc>
            </a:pPr>
            <a:r>
              <a:rPr lang="en-US" sz="1896">
                <a:solidFill>
                  <a:srgbClr val="FFFFFF"/>
                </a:solidFill>
                <a:latin typeface="Montserrat"/>
                <a:ea typeface="Montserrat"/>
                <a:cs typeface="Montserrat"/>
                <a:sym typeface="Montserrat"/>
              </a:rPr>
              <a:t>umashankargudivada@gmail.com</a:t>
            </a:r>
          </a:p>
        </p:txBody>
      </p:sp>
      <p:sp>
        <p:nvSpPr>
          <p:cNvPr name="TextBox 13" id="13"/>
          <p:cNvSpPr txBox="true"/>
          <p:nvPr/>
        </p:nvSpPr>
        <p:spPr>
          <a:xfrm rot="0">
            <a:off x="9048244" y="6174619"/>
            <a:ext cx="2998259" cy="323303"/>
          </a:xfrm>
          <a:prstGeom prst="rect">
            <a:avLst/>
          </a:prstGeom>
        </p:spPr>
        <p:txBody>
          <a:bodyPr anchor="t" rtlCol="false" tIns="0" lIns="0" bIns="0" rIns="0">
            <a:spAutoFit/>
          </a:bodyPr>
          <a:lstStyle/>
          <a:p>
            <a:pPr algn="l">
              <a:lnSpc>
                <a:spcPts val="2655"/>
              </a:lnSpc>
            </a:pPr>
            <a:r>
              <a:rPr lang="en-US" sz="1896">
                <a:solidFill>
                  <a:srgbClr val="FFFFFF"/>
                </a:solidFill>
                <a:latin typeface="Montserrat"/>
                <a:ea typeface="Montserrat"/>
                <a:cs typeface="Montserrat"/>
                <a:sym typeface="Montserrat"/>
              </a:rPr>
              <a:t>+916303482997</a:t>
            </a:r>
          </a:p>
        </p:txBody>
      </p:sp>
      <p:sp>
        <p:nvSpPr>
          <p:cNvPr name="TextBox 14" id="14"/>
          <p:cNvSpPr txBox="true"/>
          <p:nvPr/>
        </p:nvSpPr>
        <p:spPr>
          <a:xfrm rot="0">
            <a:off x="3042806" y="7701970"/>
            <a:ext cx="4073022" cy="323303"/>
          </a:xfrm>
          <a:prstGeom prst="rect">
            <a:avLst/>
          </a:prstGeom>
        </p:spPr>
        <p:txBody>
          <a:bodyPr anchor="t" rtlCol="false" tIns="0" lIns="0" bIns="0" rIns="0">
            <a:spAutoFit/>
          </a:bodyPr>
          <a:lstStyle/>
          <a:p>
            <a:pPr algn="l">
              <a:lnSpc>
                <a:spcPts val="2655"/>
              </a:lnSpc>
            </a:pPr>
            <a:r>
              <a:rPr lang="en-US" sz="1896">
                <a:solidFill>
                  <a:srgbClr val="FFFFFF"/>
                </a:solidFill>
                <a:latin typeface="Montserrat"/>
                <a:ea typeface="Montserrat"/>
                <a:cs typeface="Montserrat"/>
                <a:sym typeface="Montserrat"/>
              </a:rPr>
              <a:t>https://github.com/UmasankarIT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DAGztmeg0Fg</dc:identifier>
  <dcterms:modified xsi:type="dcterms:W3CDTF">2011-08-01T06:04:30Z</dcterms:modified>
  <cp:revision>1</cp:revision>
  <dc:title>Black and Blue Modern Simple Car Dealer Presentation</dc:title>
</cp:coreProperties>
</file>